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8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9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06" r:id="rId54"/>
    <p:sldId id="30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735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0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671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94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14474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0056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33934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08531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2008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535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3878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068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008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9002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6015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95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221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DDBC784-D681-4EC2-A173-4FBA948A45D2}" type="datetimeFigureOut">
              <a:rPr lang="th-TH" smtClean="0"/>
              <a:t>23/04/63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093C0-BB7A-41ED-AB23-6749D1302255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73974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0A3798F-F1B2-44BC-AA60-9287A4BC5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DS 532 Text Analysis</a:t>
            </a:r>
            <a:endParaRPr lang="th-TH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7492A-FB78-4BDC-89AF-443E92843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dirty="0" err="1"/>
              <a:t>Praram</a:t>
            </a:r>
            <a:r>
              <a:rPr lang="en-US" dirty="0"/>
              <a:t> 9 Hospital Bangkok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8100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Import Utilities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4305-E4EE-4851-9F66-C0A66760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2639" r="12421" b="44861"/>
          <a:stretch/>
        </p:blipFill>
        <p:spPr>
          <a:xfrm>
            <a:off x="646111" y="1760059"/>
            <a:ext cx="10031415" cy="1543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DBC040-99CF-4791-B798-958773B0A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0000" r="53047" b="43055"/>
          <a:stretch/>
        </p:blipFill>
        <p:spPr>
          <a:xfrm>
            <a:off x="646111" y="4134200"/>
            <a:ext cx="5078415" cy="4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0782"/>
          </a:xfrm>
        </p:spPr>
        <p:txBody>
          <a:bodyPr/>
          <a:lstStyle/>
          <a:p>
            <a:r>
              <a:rPr lang="en-US" sz="3600" dirty="0"/>
              <a:t>Read Data</a:t>
            </a:r>
            <a:endParaRPr lang="th-TH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BCF40-570C-4483-819F-8D096DB4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58611" r="57969" b="32222"/>
          <a:stretch/>
        </p:blipFill>
        <p:spPr>
          <a:xfrm>
            <a:off x="731836" y="1464607"/>
            <a:ext cx="4478340" cy="6286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12A156-A871-4BBF-AC13-7A158E7C069D}"/>
              </a:ext>
            </a:extLst>
          </p:cNvPr>
          <p:cNvSpPr txBox="1">
            <a:spLocks/>
          </p:cNvSpPr>
          <p:nvPr/>
        </p:nvSpPr>
        <p:spPr>
          <a:xfrm>
            <a:off x="646111" y="2548218"/>
            <a:ext cx="9404723" cy="880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Sentence Tokenize</a:t>
            </a:r>
            <a:endParaRPr lang="th-TH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528A5-42BA-4F55-886D-E2AF85F96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" t="34584" r="51093" b="22083"/>
          <a:stretch/>
        </p:blipFill>
        <p:spPr>
          <a:xfrm>
            <a:off x="731836" y="3433481"/>
            <a:ext cx="5429250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3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5057"/>
          </a:xfrm>
        </p:spPr>
        <p:txBody>
          <a:bodyPr/>
          <a:lstStyle/>
          <a:p>
            <a:r>
              <a:rPr lang="en-US" b="1" dirty="0"/>
              <a:t>Sentence-level sentiment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56D33-30AF-4330-B27A-1A0AC302C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61529" r="57486" b="5416"/>
          <a:stretch/>
        </p:blipFill>
        <p:spPr>
          <a:xfrm>
            <a:off x="455611" y="3783808"/>
            <a:ext cx="4621214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0D3F5-8E5B-4176-B982-EEB69169F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55972" r="54205" b="38333"/>
          <a:stretch/>
        </p:blipFill>
        <p:spPr>
          <a:xfrm>
            <a:off x="455611" y="2683668"/>
            <a:ext cx="5021263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D1C63-B0BE-4BEA-8059-DBA60BA7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1" t="28750" r="77173" b="66805"/>
          <a:stretch/>
        </p:blipFill>
        <p:spPr>
          <a:xfrm>
            <a:off x="455611" y="1852612"/>
            <a:ext cx="222091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Sentence-level sentiment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03D2A-EB0A-477F-B6B5-05807DC82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40000" r="47735" b="20139"/>
          <a:stretch/>
        </p:blipFill>
        <p:spPr>
          <a:xfrm>
            <a:off x="733425" y="1853248"/>
            <a:ext cx="58197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8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AEED-BF35-4800-8905-7B3D9C58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40D0C-8884-4B20-BF7B-AB59DEDC6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0" t="29166" r="60703" b="65973"/>
          <a:stretch/>
        </p:blipFill>
        <p:spPr>
          <a:xfrm>
            <a:off x="646110" y="1853248"/>
            <a:ext cx="4144965" cy="33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E4FBA-4B26-41AE-8F94-BB5A1E1AF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50000" r="45234" b="18750"/>
          <a:stretch/>
        </p:blipFill>
        <p:spPr>
          <a:xfrm>
            <a:off x="646110" y="2861628"/>
            <a:ext cx="603091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2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Noun Phrase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49675-AB82-4780-A8DE-319CA6D2E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1389" r="54141" b="16111"/>
          <a:stretch/>
        </p:blipFill>
        <p:spPr>
          <a:xfrm>
            <a:off x="646111" y="1724025"/>
            <a:ext cx="5029201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8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Information into </a:t>
            </a:r>
            <a:r>
              <a:rPr lang="en-US" dirty="0" err="1"/>
              <a:t>DataFrame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5BF56-3FD4-4FC9-97E3-C003128C2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36111" r="55938" b="49964"/>
          <a:stretch/>
        </p:blipFill>
        <p:spPr>
          <a:xfrm>
            <a:off x="514350" y="1673981"/>
            <a:ext cx="4857750" cy="95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598C2-7333-4825-A961-9F67DF298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9" t="51667" r="50782" b="36111"/>
          <a:stretch/>
        </p:blipFill>
        <p:spPr>
          <a:xfrm>
            <a:off x="514350" y="4057650"/>
            <a:ext cx="54864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F3BE27-F595-4D7B-9BB2-C8DB007E1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50700" r="55938" b="43467"/>
          <a:stretch/>
        </p:blipFill>
        <p:spPr>
          <a:xfrm>
            <a:off x="514350" y="3028950"/>
            <a:ext cx="48577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</a:t>
            </a:r>
            <a:r>
              <a:rPr lang="en-US" dirty="0" err="1"/>
              <a:t>dataframe</a:t>
            </a:r>
            <a:r>
              <a:rPr lang="en-US" dirty="0"/>
              <a:t> into positive and negative sentiment 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308A7-FD99-4520-BEEE-23A583F7E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43472" r="50000" b="22917"/>
          <a:stretch/>
        </p:blipFill>
        <p:spPr>
          <a:xfrm>
            <a:off x="533400" y="2699702"/>
            <a:ext cx="5562600" cy="23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31AE6-74BA-4086-A1F3-9BCC35C1B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4861" r="48047" b="22917"/>
          <a:stretch/>
        </p:blipFill>
        <p:spPr>
          <a:xfrm>
            <a:off x="646111" y="2114549"/>
            <a:ext cx="5762625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2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6F750-3C32-4D12-854B-D0A501BB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27023" r="61406" b="39305"/>
          <a:stretch/>
        </p:blipFill>
        <p:spPr>
          <a:xfrm>
            <a:off x="1019175" y="1585631"/>
            <a:ext cx="4152900" cy="230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E2F0BF-1008-4CA6-9DAD-41C6A9D97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60694" r="61406" b="5635"/>
          <a:stretch/>
        </p:blipFill>
        <p:spPr>
          <a:xfrm>
            <a:off x="1019175" y="4233581"/>
            <a:ext cx="4257675" cy="23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4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A261-421B-47D3-9B44-CB6C6232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7922"/>
          </a:xfrm>
        </p:spPr>
        <p:txBody>
          <a:bodyPr/>
          <a:lstStyle/>
          <a:p>
            <a:r>
              <a:rPr lang="en-US" dirty="0"/>
              <a:t>Step by Step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7C1F-B8A6-4E9E-8045-C2C44F1AD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32" y="1331259"/>
            <a:ext cx="10123488" cy="4713941"/>
          </a:xfrm>
        </p:spPr>
        <p:txBody>
          <a:bodyPr>
            <a:normAutofit/>
          </a:bodyPr>
          <a:lstStyle/>
          <a:p>
            <a:r>
              <a:rPr lang="en-US" dirty="0"/>
              <a:t>Import Utilities</a:t>
            </a:r>
          </a:p>
          <a:p>
            <a:r>
              <a:rPr lang="en-US" dirty="0"/>
              <a:t>Read data</a:t>
            </a:r>
          </a:p>
          <a:p>
            <a:r>
              <a:rPr lang="en-US" dirty="0"/>
              <a:t>Sentence Tokenize</a:t>
            </a:r>
          </a:p>
          <a:p>
            <a:r>
              <a:rPr lang="en-US" dirty="0"/>
              <a:t>Sentence-level sentiment</a:t>
            </a:r>
          </a:p>
          <a:p>
            <a:r>
              <a:rPr lang="en-US" dirty="0"/>
              <a:t>Parsing</a:t>
            </a:r>
          </a:p>
          <a:p>
            <a:r>
              <a:rPr lang="en-US" dirty="0"/>
              <a:t>Extract Noun Phrase</a:t>
            </a:r>
          </a:p>
          <a:p>
            <a:r>
              <a:rPr lang="en-US" dirty="0"/>
              <a:t>Put Information into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Split </a:t>
            </a:r>
            <a:r>
              <a:rPr lang="en-US" dirty="0" err="1"/>
              <a:t>dataframe</a:t>
            </a:r>
            <a:r>
              <a:rPr lang="en-US" dirty="0"/>
              <a:t> into positive and negative sentiment </a:t>
            </a:r>
          </a:p>
          <a:p>
            <a:r>
              <a:rPr lang="en-US" dirty="0"/>
              <a:t>Word Cloud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75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9EA5-193D-4F76-93E6-3D9ADCC2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We saw 2 problems: 1) Singular and plural words were not combined and 2) words that should not be appeared in the </a:t>
            </a:r>
            <a:r>
              <a:rPr lang="en-US" sz="1600" dirty="0" err="1"/>
              <a:t>wordcloud</a:t>
            </a:r>
            <a:r>
              <a:rPr lang="en-US" sz="1600" dirty="0"/>
              <a:t> such as patients because of the co-reference resolution problem.</a:t>
            </a:r>
          </a:p>
          <a:p>
            <a:r>
              <a:rPr lang="en-US" sz="1600" dirty="0"/>
              <a:t>Let's </a:t>
            </a:r>
            <a:r>
              <a:rPr lang="en-US" sz="1600" dirty="0" err="1"/>
              <a:t>transfrom</a:t>
            </a:r>
            <a:r>
              <a:rPr lang="en-US" sz="1600" dirty="0"/>
              <a:t> selected words to their singular form because at this stage the number of words is not much already then add categories to filter out.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2772E-5D05-4D86-A689-4FCC9776E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9935" r="71641" b="16111"/>
          <a:stretch/>
        </p:blipFill>
        <p:spPr>
          <a:xfrm>
            <a:off x="1846260" y="3676650"/>
            <a:ext cx="2497140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7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C33A6-5C43-4F0A-A479-949461A1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43611" r="50000" b="35967"/>
          <a:stretch/>
        </p:blipFill>
        <p:spPr>
          <a:xfrm>
            <a:off x="646110" y="1638300"/>
            <a:ext cx="5449890" cy="1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22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957-CF71-4215-8DD9-78CCB410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155BA-5562-43A9-96C0-81B0AF2C1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1" t="38536" r="61796" b="27159"/>
          <a:stretch/>
        </p:blipFill>
        <p:spPr>
          <a:xfrm>
            <a:off x="760410" y="2002948"/>
            <a:ext cx="4021140" cy="2352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CAF2E-BBCD-4918-985F-89188A3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8195" r="61719" b="7500"/>
          <a:stretch/>
        </p:blipFill>
        <p:spPr>
          <a:xfrm>
            <a:off x="760410" y="4505324"/>
            <a:ext cx="4021140" cy="23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2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Cloud Representation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272DD-D302-403E-988D-BE5B53CFD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24306" r="37422" b="39583"/>
          <a:stretch/>
        </p:blipFill>
        <p:spPr>
          <a:xfrm>
            <a:off x="504824" y="1523999"/>
            <a:ext cx="7086601" cy="247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A78A6-10CC-48D0-A6D7-A535F7605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1" t="47222" r="37734" b="29167"/>
          <a:stretch/>
        </p:blipFill>
        <p:spPr>
          <a:xfrm>
            <a:off x="504824" y="4352925"/>
            <a:ext cx="7086601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5082"/>
          </a:xfrm>
        </p:spPr>
        <p:txBody>
          <a:bodyPr/>
          <a:lstStyle/>
          <a:p>
            <a:r>
              <a:rPr lang="en-US" b="1" dirty="0"/>
              <a:t>Plot Radar Chart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A6B8C-A4E9-4283-B557-0913B20A7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" t="36250" r="76484" b="32778"/>
          <a:stretch/>
        </p:blipFill>
        <p:spPr>
          <a:xfrm>
            <a:off x="571499" y="1796098"/>
            <a:ext cx="2362201" cy="2124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95361-E503-4B35-AC68-2EE0B9AC7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53750" r="75938" b="21945"/>
          <a:stretch/>
        </p:blipFill>
        <p:spPr>
          <a:xfrm>
            <a:off x="571499" y="4352925"/>
            <a:ext cx="2362202" cy="16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44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Plot Radar Chart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4C802-243D-43E8-805F-577507B84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" t="37222" r="44219" b="24722"/>
          <a:stretch/>
        </p:blipFill>
        <p:spPr>
          <a:xfrm>
            <a:off x="646111" y="2124075"/>
            <a:ext cx="6276976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2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Features from cleaned comments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930FE-3A3D-418C-9725-F70209B7D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40139" r="58906" b="46250"/>
          <a:stretch/>
        </p:blipFill>
        <p:spPr>
          <a:xfrm>
            <a:off x="646111" y="2181224"/>
            <a:ext cx="4476750" cy="933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55E38-63C8-4248-8705-70CDC2508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4583" r="33203" b="15695"/>
          <a:stretch/>
        </p:blipFill>
        <p:spPr>
          <a:xfrm>
            <a:off x="646110" y="3743326"/>
            <a:ext cx="7497765" cy="2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Features from cleaned comments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4042E-8223-45E9-9296-0D0894915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4027" r="40859" b="36111"/>
          <a:stretch/>
        </p:blipFill>
        <p:spPr>
          <a:xfrm>
            <a:off x="571500" y="2209800"/>
            <a:ext cx="6638925" cy="20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our dataset into Training and Validation Set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B8DD9-CE32-4F79-BF23-850064A1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40000" r="75157" b="52778"/>
          <a:stretch/>
        </p:blipFill>
        <p:spPr>
          <a:xfrm>
            <a:off x="561975" y="2257425"/>
            <a:ext cx="24765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972D0-7837-42CF-9EF3-655557C81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40139" r="63906" b="46527"/>
          <a:stretch/>
        </p:blipFill>
        <p:spPr>
          <a:xfrm>
            <a:off x="542925" y="3076574"/>
            <a:ext cx="3838576" cy="914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F1B9B-EF6B-44C7-A170-C0D0D679B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" t="46032" r="47813" b="40634"/>
          <a:stretch/>
        </p:blipFill>
        <p:spPr>
          <a:xfrm>
            <a:off x="542925" y="4442777"/>
            <a:ext cx="5819776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72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our dataset into Training and Validation Set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1340F-813C-46C4-9E2A-3611CFB9D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8194" r="51953" b="18750"/>
          <a:stretch/>
        </p:blipFill>
        <p:spPr>
          <a:xfrm>
            <a:off x="646111" y="2276474"/>
            <a:ext cx="5211765" cy="36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9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A261-421B-47D3-9B44-CB6C6232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7922"/>
          </a:xfrm>
        </p:spPr>
        <p:txBody>
          <a:bodyPr/>
          <a:lstStyle/>
          <a:p>
            <a:r>
              <a:rPr lang="en-US" dirty="0"/>
              <a:t>Step by Step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7C1F-B8A6-4E9E-8045-C2C44F1AD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32" y="1331259"/>
            <a:ext cx="10123488" cy="4713941"/>
          </a:xfrm>
        </p:spPr>
        <p:txBody>
          <a:bodyPr>
            <a:normAutofit/>
          </a:bodyPr>
          <a:lstStyle/>
          <a:p>
            <a:r>
              <a:rPr lang="en-US" dirty="0"/>
              <a:t>Plot Rader Chart </a:t>
            </a:r>
          </a:p>
          <a:p>
            <a:r>
              <a:rPr lang="en-US" dirty="0"/>
              <a:t>Extracting Feature from Cleaned comment </a:t>
            </a:r>
          </a:p>
          <a:p>
            <a:r>
              <a:rPr lang="en-US" dirty="0"/>
              <a:t>Splitting our dataset into Training and Validation Set</a:t>
            </a:r>
          </a:p>
          <a:p>
            <a:r>
              <a:rPr lang="en-US" dirty="0"/>
              <a:t>Applying Machine Learning Models</a:t>
            </a:r>
          </a:p>
          <a:p>
            <a:r>
              <a:rPr lang="en-US" dirty="0"/>
              <a:t>Model Comparison</a:t>
            </a:r>
          </a:p>
          <a:p>
            <a:r>
              <a:rPr lang="en-US" dirty="0"/>
              <a:t>Evaluating the model </a:t>
            </a:r>
          </a:p>
          <a:p>
            <a:r>
              <a:rPr lang="en-US" dirty="0"/>
              <a:t>Comparison Graph </a:t>
            </a:r>
          </a:p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9812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our dataset into Training and Validation Set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56B20-E780-4443-943A-32954BCC2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33056" r="58125" b="58750"/>
          <a:stretch/>
        </p:blipFill>
        <p:spPr>
          <a:xfrm>
            <a:off x="561975" y="2266950"/>
            <a:ext cx="4543426" cy="561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FBC8B-DA7B-43A7-9FE6-8C49B019A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1250" r="15313" b="52718"/>
          <a:stretch/>
        </p:blipFill>
        <p:spPr>
          <a:xfrm>
            <a:off x="561975" y="2977198"/>
            <a:ext cx="9763126" cy="413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E5BA7-ED0F-4820-BB05-F42917412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48472" r="4609" b="45495"/>
          <a:stretch/>
        </p:blipFill>
        <p:spPr>
          <a:xfrm>
            <a:off x="561974" y="3615374"/>
            <a:ext cx="11068051" cy="4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89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our dataset into Training and Validation Set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75008-5A87-47B7-A360-209313197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1250" r="78672" b="12778"/>
          <a:stretch/>
        </p:blipFill>
        <p:spPr>
          <a:xfrm>
            <a:off x="646111" y="2571750"/>
            <a:ext cx="2038351" cy="31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06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50621"/>
            <a:ext cx="9404723" cy="1400530"/>
          </a:xfrm>
        </p:spPr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95" name="Picture 594">
            <a:extLst>
              <a:ext uri="{FF2B5EF4-FFF2-40B4-BE49-F238E27FC236}">
                <a16:creationId xmlns:a16="http://schemas.microsoft.com/office/drawing/2014/main" id="{BD8CFDE9-9AB8-45AA-9607-571A6D04F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28889" r="68047" b="65278"/>
          <a:stretch/>
        </p:blipFill>
        <p:spPr>
          <a:xfrm>
            <a:off x="571500" y="1981200"/>
            <a:ext cx="3324225" cy="400049"/>
          </a:xfrm>
          <a:prstGeom prst="rect">
            <a:avLst/>
          </a:prstGeom>
        </p:spPr>
      </p:pic>
      <p:pic>
        <p:nvPicPr>
          <p:cNvPr id="596" name="Picture 595">
            <a:extLst>
              <a:ext uri="{FF2B5EF4-FFF2-40B4-BE49-F238E27FC236}">
                <a16:creationId xmlns:a16="http://schemas.microsoft.com/office/drawing/2014/main" id="{F982C1C7-49C6-4DBA-A1EC-17EE4C475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4722" r="31953" b="53751"/>
          <a:stretch/>
        </p:blipFill>
        <p:spPr>
          <a:xfrm>
            <a:off x="571500" y="2556826"/>
            <a:ext cx="7724777" cy="790577"/>
          </a:xfrm>
          <a:prstGeom prst="rect">
            <a:avLst/>
          </a:prstGeom>
        </p:spPr>
      </p:pic>
      <p:pic>
        <p:nvPicPr>
          <p:cNvPr id="597" name="Picture 596">
            <a:extLst>
              <a:ext uri="{FF2B5EF4-FFF2-40B4-BE49-F238E27FC236}">
                <a16:creationId xmlns:a16="http://schemas.microsoft.com/office/drawing/2014/main" id="{8000C5B1-BF3E-42CE-984B-5F8248309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6667" r="42969" b="28055"/>
          <a:stretch/>
        </p:blipFill>
        <p:spPr>
          <a:xfrm>
            <a:off x="571500" y="3558223"/>
            <a:ext cx="63817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4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27933-2B07-4BD1-A888-2FB7B3B33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44306" r="55625" b="11667"/>
          <a:stretch/>
        </p:blipFill>
        <p:spPr>
          <a:xfrm>
            <a:off x="646111" y="2219325"/>
            <a:ext cx="4764090" cy="30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8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110CB-2E70-4290-BE52-993EA0CE7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28889" r="26641" b="30416"/>
          <a:stretch/>
        </p:blipFill>
        <p:spPr>
          <a:xfrm>
            <a:off x="646111" y="2033587"/>
            <a:ext cx="8401051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EC65D-06C6-4398-8CE7-B6C99A3AC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27023" r="44375" b="46250"/>
          <a:stretch/>
        </p:blipFill>
        <p:spPr>
          <a:xfrm>
            <a:off x="542925" y="2024698"/>
            <a:ext cx="6229350" cy="1832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759A5-90E9-41BA-8CEE-67296065D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" t="54722" r="44453" b="12639"/>
          <a:stretch/>
        </p:blipFill>
        <p:spPr>
          <a:xfrm>
            <a:off x="542925" y="4166907"/>
            <a:ext cx="6229351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47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05AD0-D816-4310-BB64-F89DA0A78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37917" r="46561" b="29444"/>
          <a:stretch/>
        </p:blipFill>
        <p:spPr>
          <a:xfrm>
            <a:off x="646111" y="2076450"/>
            <a:ext cx="5953125" cy="22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52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1029-6CD2-4502-8E7C-4DC152445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3334" r="53984" b="11944"/>
          <a:stretch/>
        </p:blipFill>
        <p:spPr>
          <a:xfrm>
            <a:off x="646111" y="2181225"/>
            <a:ext cx="5038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16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56A62-F4A8-4A0E-A810-28866820E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7361" r="56328" b="29028"/>
          <a:stretch/>
        </p:blipFill>
        <p:spPr>
          <a:xfrm>
            <a:off x="595497" y="2276474"/>
            <a:ext cx="4752975" cy="23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5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34900-0423-4DD1-8428-B0490A84A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2639" r="52188" b="11944"/>
          <a:stretch/>
        </p:blipFill>
        <p:spPr>
          <a:xfrm>
            <a:off x="646111" y="2181225"/>
            <a:ext cx="5257800" cy="31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9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1520"/>
          </a:xfrm>
        </p:spPr>
        <p:txBody>
          <a:bodyPr/>
          <a:lstStyle/>
          <a:p>
            <a:r>
              <a:rPr lang="en-US" dirty="0"/>
              <a:t>Import Utilities</a:t>
            </a:r>
            <a:br>
              <a:rPr lang="en-US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A507-521F-4EE9-B03F-BA27EB6C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54238"/>
            <a:ext cx="8946541" cy="4894161"/>
          </a:xfrm>
        </p:spPr>
        <p:txBody>
          <a:bodyPr>
            <a:normAutofit/>
          </a:bodyPr>
          <a:lstStyle/>
          <a:p>
            <a:r>
              <a:rPr lang="en-US" dirty="0"/>
              <a:t>Library Installation</a:t>
            </a:r>
          </a:p>
          <a:p>
            <a:pPr lvl="1"/>
            <a:r>
              <a:rPr lang="en-US" dirty="0"/>
              <a:t>!pip install </a:t>
            </a:r>
            <a:r>
              <a:rPr lang="en-US" dirty="0" err="1"/>
              <a:t>googletrans</a:t>
            </a:r>
            <a:endParaRPr lang="en-US" dirty="0"/>
          </a:p>
          <a:p>
            <a:pPr lvl="1"/>
            <a:r>
              <a:rPr lang="en-US" dirty="0"/>
              <a:t>!pip install </a:t>
            </a:r>
            <a:r>
              <a:rPr lang="en-US" dirty="0" err="1"/>
              <a:t>tqdm</a:t>
            </a:r>
            <a:r>
              <a:rPr lang="en-US" dirty="0"/>
              <a:t> --upgrade</a:t>
            </a:r>
          </a:p>
          <a:p>
            <a:pPr lvl="1"/>
            <a:r>
              <a:rPr lang="en-US" dirty="0"/>
              <a:t>!pip install </a:t>
            </a:r>
            <a:r>
              <a:rPr lang="en-US" dirty="0" err="1"/>
              <a:t>twython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2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EDED6-49F0-40AF-90D1-9AC1F1B76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31806" r="54375" b="35000"/>
          <a:stretch/>
        </p:blipFill>
        <p:spPr>
          <a:xfrm>
            <a:off x="542925" y="2181225"/>
            <a:ext cx="5019676" cy="2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30EBE-BC59-48FC-8B5E-EC2A56A1B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6389" r="51172" b="12222"/>
          <a:stretch/>
        </p:blipFill>
        <p:spPr>
          <a:xfrm>
            <a:off x="646111" y="2219325"/>
            <a:ext cx="530701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90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0FC6E-362C-4477-BE38-D8AA5E61D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31250" r="52187" b="35695"/>
          <a:stretch/>
        </p:blipFill>
        <p:spPr>
          <a:xfrm>
            <a:off x="533400" y="2143124"/>
            <a:ext cx="5295900" cy="22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1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E02DB-32D9-480A-9845-01EE4503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7083" r="61406" b="11528"/>
          <a:stretch/>
        </p:blipFill>
        <p:spPr>
          <a:xfrm>
            <a:off x="646111" y="2085974"/>
            <a:ext cx="4133850" cy="35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6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Machine Learning Models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A09B0-8DC0-4A7F-BE08-A72D7D6B1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36667" r="49453" b="31110"/>
          <a:stretch/>
        </p:blipFill>
        <p:spPr>
          <a:xfrm>
            <a:off x="646111" y="1853248"/>
            <a:ext cx="561975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3157"/>
          </a:xfrm>
        </p:spPr>
        <p:txBody>
          <a:bodyPr/>
          <a:lstStyle/>
          <a:p>
            <a:r>
              <a:rPr lang="en-US" dirty="0"/>
              <a:t>Model Comparison</a:t>
            </a:r>
            <a:br>
              <a:rPr lang="en-US" dirty="0"/>
            </a:b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FA6B2-F0B3-4CAB-93AA-7843EF353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" t="34306" r="33047" b="24722"/>
          <a:stretch/>
        </p:blipFill>
        <p:spPr>
          <a:xfrm>
            <a:off x="457200" y="1800225"/>
            <a:ext cx="7648575" cy="28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DE974-AAA1-41C3-9B0F-5B081577B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3889" r="35313" b="25139"/>
          <a:stretch/>
        </p:blipFill>
        <p:spPr>
          <a:xfrm>
            <a:off x="531811" y="2194878"/>
            <a:ext cx="7240589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9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model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AD06C-CC78-4E89-9215-DA6A9B19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39583" r="40157" b="54028"/>
          <a:stretch/>
        </p:blipFill>
        <p:spPr>
          <a:xfrm>
            <a:off x="561975" y="1714500"/>
            <a:ext cx="6753226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87490-D426-41A7-B70B-6A4CFFB8F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45422" r="64844" b="16389"/>
          <a:stretch/>
        </p:blipFill>
        <p:spPr>
          <a:xfrm>
            <a:off x="561975" y="2600680"/>
            <a:ext cx="3724276" cy="26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20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model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60BEF-DED3-48C8-BAD2-004D7647C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42361" r="64687" b="20000"/>
          <a:stretch/>
        </p:blipFill>
        <p:spPr>
          <a:xfrm>
            <a:off x="646111" y="2305050"/>
            <a:ext cx="3743326" cy="25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50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Graph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AF89F-059D-4208-9EE9-31DF917F9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46249" r="58594" b="22223"/>
          <a:stretch/>
        </p:blipFill>
        <p:spPr>
          <a:xfrm>
            <a:off x="476250" y="1352548"/>
            <a:ext cx="4476750" cy="216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6E98A-0292-4655-8A1D-D9666D3D3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36389" r="8047" b="16389"/>
          <a:stretch/>
        </p:blipFill>
        <p:spPr>
          <a:xfrm>
            <a:off x="476250" y="3619500"/>
            <a:ext cx="106394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8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Utilities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3C45-7CDF-4729-8283-419FC886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54238"/>
            <a:ext cx="8946541" cy="48941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Import Library</a:t>
            </a:r>
          </a:p>
          <a:p>
            <a:pPr lvl="1"/>
            <a:r>
              <a:rPr lang="en-US" dirty="0"/>
              <a:t>web scraping</a:t>
            </a:r>
          </a:p>
          <a:p>
            <a:pPr lvl="2"/>
            <a:r>
              <a:rPr lang="en-US" dirty="0"/>
              <a:t>import requests</a:t>
            </a:r>
          </a:p>
          <a:p>
            <a:pPr lvl="2"/>
            <a:r>
              <a:rPr lang="en-US" dirty="0"/>
              <a:t>from bs4 import </a:t>
            </a:r>
            <a:r>
              <a:rPr lang="en-US" dirty="0" err="1"/>
              <a:t>BeautifulSoup</a:t>
            </a:r>
            <a:endParaRPr lang="en-US" dirty="0"/>
          </a:p>
          <a:p>
            <a:pPr lvl="2"/>
            <a:r>
              <a:rPr lang="en-US" dirty="0"/>
              <a:t>from time import time, sleep</a:t>
            </a:r>
          </a:p>
          <a:p>
            <a:pPr lvl="2"/>
            <a:r>
              <a:rPr lang="en-US" dirty="0"/>
              <a:t>from random import </a:t>
            </a:r>
            <a:r>
              <a:rPr lang="en-US" dirty="0" err="1"/>
              <a:t>randint</a:t>
            </a:r>
            <a:endParaRPr lang="en-US" dirty="0"/>
          </a:p>
          <a:p>
            <a:pPr lvl="1"/>
            <a:r>
              <a:rPr lang="en-US" dirty="0"/>
              <a:t>Translation</a:t>
            </a:r>
          </a:p>
          <a:p>
            <a:pPr lvl="2"/>
            <a:r>
              <a:rPr lang="en-US" dirty="0"/>
              <a:t>from </a:t>
            </a:r>
            <a:r>
              <a:rPr lang="en-US" dirty="0" err="1"/>
              <a:t>googletrans</a:t>
            </a:r>
            <a:r>
              <a:rPr lang="en-US" dirty="0"/>
              <a:t> import Translator</a:t>
            </a:r>
          </a:p>
          <a:p>
            <a:pPr lvl="1"/>
            <a:r>
              <a:rPr lang="en-US" dirty="0"/>
              <a:t>Utilities</a:t>
            </a:r>
          </a:p>
          <a:p>
            <a:pPr lvl="2"/>
            <a:r>
              <a:rPr lang="en-US" dirty="0"/>
              <a:t>from </a:t>
            </a:r>
            <a:r>
              <a:rPr lang="en-US" dirty="0" err="1"/>
              <a:t>tqdm</a:t>
            </a:r>
            <a:r>
              <a:rPr lang="en-US" dirty="0"/>
              <a:t> import </a:t>
            </a:r>
            <a:r>
              <a:rPr lang="en-US" dirty="0" err="1"/>
              <a:t>tqdm</a:t>
            </a:r>
            <a:endParaRPr lang="en-US" dirty="0"/>
          </a:p>
          <a:p>
            <a:pPr lvl="2"/>
            <a:r>
              <a:rPr lang="en-US" dirty="0"/>
              <a:t>from </a:t>
            </a:r>
            <a:r>
              <a:rPr lang="en-US" dirty="0" err="1"/>
              <a:t>tqdm</a:t>
            </a:r>
            <a:r>
              <a:rPr lang="en-US" dirty="0"/>
              <a:t> import </a:t>
            </a:r>
            <a:r>
              <a:rPr lang="en-US" dirty="0" err="1"/>
              <a:t>tqdm_notebook</a:t>
            </a:r>
            <a:endParaRPr lang="en-US" dirty="0"/>
          </a:p>
          <a:p>
            <a:pPr lvl="2"/>
            <a:r>
              <a:rPr lang="en-US" dirty="0"/>
              <a:t>import </a:t>
            </a:r>
            <a:r>
              <a:rPr lang="en-US" dirty="0" err="1"/>
              <a:t>numpy</a:t>
            </a:r>
            <a:r>
              <a:rPr lang="en-US" dirty="0"/>
              <a:t> as np</a:t>
            </a:r>
          </a:p>
          <a:p>
            <a:pPr lvl="2"/>
            <a:r>
              <a:rPr lang="en-US" dirty="0"/>
              <a:t>import pandas as pd</a:t>
            </a:r>
          </a:p>
          <a:p>
            <a:pPr lvl="1"/>
            <a:r>
              <a:rPr lang="en-US" dirty="0"/>
              <a:t>NLP</a:t>
            </a:r>
          </a:p>
          <a:p>
            <a:pPr lvl="2"/>
            <a:r>
              <a:rPr lang="en-US" dirty="0"/>
              <a:t>from </a:t>
            </a:r>
            <a:r>
              <a:rPr lang="en-US" dirty="0" err="1"/>
              <a:t>nltk</a:t>
            </a:r>
            <a:r>
              <a:rPr lang="en-US" dirty="0"/>
              <a:t> import </a:t>
            </a:r>
            <a:r>
              <a:rPr lang="en-US" dirty="0" err="1"/>
              <a:t>sent_tokenize</a:t>
            </a:r>
            <a:r>
              <a:rPr lang="en-US" dirty="0"/>
              <a:t>, </a:t>
            </a:r>
            <a:r>
              <a:rPr lang="en-US" dirty="0" err="1"/>
              <a:t>word_tokenize</a:t>
            </a:r>
            <a:r>
              <a:rPr lang="en-US" dirty="0"/>
              <a:t>, </a:t>
            </a:r>
            <a:r>
              <a:rPr lang="en-US" dirty="0" err="1"/>
              <a:t>pos_tag</a:t>
            </a:r>
            <a:r>
              <a:rPr lang="en-US" dirty="0"/>
              <a:t>, </a:t>
            </a:r>
            <a:r>
              <a:rPr lang="en-US" dirty="0" err="1"/>
              <a:t>RegexpParser</a:t>
            </a:r>
            <a:endParaRPr lang="en-US" dirty="0"/>
          </a:p>
          <a:p>
            <a:pPr lvl="2"/>
            <a:r>
              <a:rPr lang="en-US" dirty="0"/>
              <a:t>from </a:t>
            </a:r>
            <a:r>
              <a:rPr lang="en-US" dirty="0" err="1"/>
              <a:t>nltk.sentiment.vader</a:t>
            </a:r>
            <a:r>
              <a:rPr lang="en-US" dirty="0"/>
              <a:t> import </a:t>
            </a:r>
            <a:r>
              <a:rPr lang="en-US" dirty="0" err="1"/>
              <a:t>SentimentIntensityAnalyzer</a:t>
            </a:r>
            <a:endParaRPr lang="en-US" dirty="0"/>
          </a:p>
          <a:p>
            <a:pPr lvl="2"/>
            <a:r>
              <a:rPr lang="en-US" dirty="0"/>
              <a:t>from </a:t>
            </a:r>
            <a:r>
              <a:rPr lang="en-US" dirty="0" err="1"/>
              <a:t>nltk.sentiment.util</a:t>
            </a:r>
            <a:r>
              <a:rPr lang="en-US" dirty="0"/>
              <a:t> import </a:t>
            </a:r>
            <a:r>
              <a:rPr lang="en-US" dirty="0" err="1"/>
              <a:t>mark_negation</a:t>
            </a:r>
            <a:endParaRPr lang="en-US" dirty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30401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107"/>
          </a:xfrm>
        </p:spPr>
        <p:txBody>
          <a:bodyPr/>
          <a:lstStyle/>
          <a:p>
            <a:r>
              <a:rPr lang="en-US" dirty="0"/>
              <a:t>Comparison Graph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C325A-AA66-465F-80CA-893B0D7DB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0972" r="59141" b="39862"/>
          <a:stretch/>
        </p:blipFill>
        <p:spPr>
          <a:xfrm>
            <a:off x="579436" y="1257299"/>
            <a:ext cx="4410075" cy="2000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D1CD35-708F-44A3-823C-842900390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32222" r="7812" b="17917"/>
          <a:stretch/>
        </p:blipFill>
        <p:spPr>
          <a:xfrm>
            <a:off x="555808" y="3362325"/>
            <a:ext cx="1059339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98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ADA5D-6E0E-4E4F-8F55-9DBD34AF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46389" r="52578" b="23750"/>
          <a:stretch/>
        </p:blipFill>
        <p:spPr>
          <a:xfrm>
            <a:off x="646111" y="1628775"/>
            <a:ext cx="5135565" cy="2047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068058-0F2E-4B15-B1AA-E68F375D2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40417" r="41250" b="45416"/>
          <a:stretch/>
        </p:blipFill>
        <p:spPr>
          <a:xfrm>
            <a:off x="646111" y="3881156"/>
            <a:ext cx="6516690" cy="9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5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BABC-5D58-4860-AE69-C2E99EBB2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6527" b="54445"/>
          <a:stretch/>
        </p:blipFill>
        <p:spPr>
          <a:xfrm>
            <a:off x="484185" y="3667125"/>
            <a:ext cx="11545889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3A00C-1A8D-4BA3-A4D9-D565F6EB8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5556" r="2968" b="35972"/>
          <a:stretch/>
        </p:blipFill>
        <p:spPr>
          <a:xfrm>
            <a:off x="484185" y="2469674"/>
            <a:ext cx="1118394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99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53F85-166E-4634-BFF5-340985BD9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1667" r="37031" b="31250"/>
          <a:stretch/>
        </p:blipFill>
        <p:spPr>
          <a:xfrm>
            <a:off x="646111" y="1685925"/>
            <a:ext cx="7031040" cy="2543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1CD90-6FF7-491B-BE70-129B77B7F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2153" r="37031" b="14097"/>
          <a:stretch/>
        </p:blipFill>
        <p:spPr>
          <a:xfrm>
            <a:off x="646111" y="4305019"/>
            <a:ext cx="7031040" cy="23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18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A0F8-A7C0-4AFD-BD14-A582ED40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auto-</a:t>
            </a:r>
            <a:r>
              <a:rPr lang="en-US" dirty="0" err="1"/>
              <a:t>sklearn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50504-9FC7-464E-86D5-DB29DA98E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32639" r="43203" b="19445"/>
          <a:stretch/>
        </p:blipFill>
        <p:spPr>
          <a:xfrm>
            <a:off x="646111" y="1152983"/>
            <a:ext cx="6278565" cy="3286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A163F-B2C4-4BE5-BC67-A3AFBADE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31389" r="43203" b="34861"/>
          <a:stretch/>
        </p:blipFill>
        <p:spPr>
          <a:xfrm>
            <a:off x="646111" y="4533901"/>
            <a:ext cx="627856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Utilities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A507-521F-4EE9-B03F-BA27EB6C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/>
          <a:lstStyle/>
          <a:p>
            <a:r>
              <a:rPr lang="en-US" dirty="0"/>
              <a:t>Download resources</a:t>
            </a:r>
          </a:p>
          <a:p>
            <a:pPr lvl="1"/>
            <a:r>
              <a:rPr lang="en-US" dirty="0"/>
              <a:t>import </a:t>
            </a:r>
            <a:r>
              <a:rPr lang="en-US" dirty="0" err="1"/>
              <a:t>nltk</a:t>
            </a:r>
            <a:endParaRPr lang="en-US" dirty="0"/>
          </a:p>
          <a:p>
            <a:pPr lvl="1"/>
            <a:r>
              <a:rPr lang="en-US" dirty="0" err="1"/>
              <a:t>nltk.download</a:t>
            </a:r>
            <a:r>
              <a:rPr lang="en-US" dirty="0"/>
              <a:t>("</a:t>
            </a:r>
            <a:r>
              <a:rPr lang="en-US" dirty="0" err="1"/>
              <a:t>punkt</a:t>
            </a:r>
            <a:r>
              <a:rPr lang="en-US" dirty="0"/>
              <a:t>")</a:t>
            </a:r>
          </a:p>
          <a:p>
            <a:pPr lvl="1"/>
            <a:r>
              <a:rPr lang="en-US" dirty="0" err="1"/>
              <a:t>nltk.download</a:t>
            </a:r>
            <a:r>
              <a:rPr lang="en-US" dirty="0"/>
              <a:t>("</a:t>
            </a:r>
            <a:r>
              <a:rPr lang="en-US" dirty="0" err="1"/>
              <a:t>vader_lexicon</a:t>
            </a:r>
            <a:r>
              <a:rPr lang="en-US" dirty="0"/>
              <a:t>")</a:t>
            </a:r>
          </a:p>
          <a:p>
            <a:pPr lvl="1"/>
            <a:r>
              <a:rPr lang="en-US" dirty="0" err="1"/>
              <a:t>nltk.download</a:t>
            </a:r>
            <a:r>
              <a:rPr lang="en-US" dirty="0"/>
              <a:t>('</a:t>
            </a:r>
            <a:r>
              <a:rPr lang="en-US" dirty="0" err="1"/>
              <a:t>averaged_perceptron_tagger</a:t>
            </a:r>
            <a:r>
              <a:rPr lang="en-US" dirty="0"/>
              <a:t>')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74B34-3B6B-4FA7-A02E-55F0FC16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91" y="3950988"/>
            <a:ext cx="6026150" cy="278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4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Import Utilities</a:t>
            </a:r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5BE3FE-23BC-416D-9549-C122A5DE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5" y="96516"/>
            <a:ext cx="5974277" cy="30286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596F4-31AA-4F46-A9AB-BCFD71380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5" y="3125165"/>
            <a:ext cx="5974277" cy="267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44241-7DE5-4856-98C6-E533668E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5" y="5798916"/>
            <a:ext cx="5974277" cy="9625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24F8AD-EEEE-47AF-8588-E0E09E0824F2}"/>
              </a:ext>
            </a:extLst>
          </p:cNvPr>
          <p:cNvSpPr txBox="1">
            <a:spLocks/>
          </p:cNvSpPr>
          <p:nvPr/>
        </p:nvSpPr>
        <p:spPr>
          <a:xfrm>
            <a:off x="646110" y="2028470"/>
            <a:ext cx="9404723" cy="84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Web Scraping</a:t>
            </a:r>
            <a:endParaRPr lang="th-TH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4844D3-A902-44F4-BB90-FEB8EC1D46FD}"/>
              </a:ext>
            </a:extLst>
          </p:cNvPr>
          <p:cNvSpPr txBox="1">
            <a:spLocks/>
          </p:cNvSpPr>
          <p:nvPr/>
        </p:nvSpPr>
        <p:spPr>
          <a:xfrm>
            <a:off x="1186428" y="2997845"/>
            <a:ext cx="4660740" cy="989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altLang="ko-KR" sz="2000" b="1" dirty="0">
                <a:solidFill>
                  <a:schemeClr val="tx1"/>
                </a:solidFill>
                <a:cs typeface="Arial" pitchFamily="34" charset="0"/>
              </a:rPr>
              <a:t>ดึงข้อมูลความเห็นจากผู้ที่มาใช้บริการโรงพยาบาล โดยสร้าง</a:t>
            </a:r>
            <a:r>
              <a:rPr lang="en-US" altLang="ko-KR" sz="2000" b="1" dirty="0">
                <a:solidFill>
                  <a:schemeClr val="tx1"/>
                </a:solidFill>
                <a:cs typeface="Arial" pitchFamily="34" charset="0"/>
              </a:rPr>
              <a:t> data frame</a:t>
            </a:r>
            <a:b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6776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48-1FB9-4CB3-893D-1CA05CDB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Import Utilities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DAEE2-BF2D-46F6-A9D6-E009CF65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0" t="34861" r="45312" b="39861"/>
          <a:stretch/>
        </p:blipFill>
        <p:spPr>
          <a:xfrm>
            <a:off x="646111" y="2138309"/>
            <a:ext cx="6524623" cy="1949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72F8C-4166-4A3E-8DBD-38DA65AE0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3" t="53274" r="29687" b="39305"/>
          <a:stretch/>
        </p:blipFill>
        <p:spPr>
          <a:xfrm>
            <a:off x="646110" y="4432286"/>
            <a:ext cx="6524624" cy="572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E910-ACFB-4EA3-9C0C-F375E18F0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2" t="38333" r="43593" b="47500"/>
          <a:stretch/>
        </p:blipFill>
        <p:spPr>
          <a:xfrm>
            <a:off x="646110" y="5348842"/>
            <a:ext cx="6524623" cy="10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8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8E2C-2C58-4687-B6B8-5FF1FAD3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Import Utilities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4C6B9-BEA8-4595-8DA0-8EBAF4E20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" t="31944" r="66250" b="53472"/>
          <a:stretch/>
        </p:blipFill>
        <p:spPr>
          <a:xfrm>
            <a:off x="942975" y="1880906"/>
            <a:ext cx="3162300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3E84C-37BB-4A25-A607-5D04F5AA9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t="25417" r="22266" b="18889"/>
          <a:stretch/>
        </p:blipFill>
        <p:spPr>
          <a:xfrm>
            <a:off x="942975" y="2943226"/>
            <a:ext cx="8524875" cy="38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6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537</TotalTime>
  <Words>466</Words>
  <Application>Microsoft Office PowerPoint</Application>
  <PresentationFormat>Widescreen</PresentationFormat>
  <Paragraphs>104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Century Gothic</vt:lpstr>
      <vt:lpstr>Wingdings 3</vt:lpstr>
      <vt:lpstr>Ion</vt:lpstr>
      <vt:lpstr>Praram 9 Hospital Bangkok</vt:lpstr>
      <vt:lpstr>Step by Step</vt:lpstr>
      <vt:lpstr>Step by Step</vt:lpstr>
      <vt:lpstr>Import Utilities </vt:lpstr>
      <vt:lpstr>Import Utilities</vt:lpstr>
      <vt:lpstr>Import Utilities</vt:lpstr>
      <vt:lpstr>Import Utilities </vt:lpstr>
      <vt:lpstr>Import Utilities</vt:lpstr>
      <vt:lpstr>Import Utilities</vt:lpstr>
      <vt:lpstr>Import Utilities</vt:lpstr>
      <vt:lpstr>Read Data</vt:lpstr>
      <vt:lpstr>Sentence-level sentiment</vt:lpstr>
      <vt:lpstr>Sentence-level sentiment</vt:lpstr>
      <vt:lpstr>Parse</vt:lpstr>
      <vt:lpstr>Extract Noun Phrase </vt:lpstr>
      <vt:lpstr>Put Information into DataFrame </vt:lpstr>
      <vt:lpstr>Split dataframe into positive and negative sentiment  </vt:lpstr>
      <vt:lpstr>Word Cloud Representation</vt:lpstr>
      <vt:lpstr>Word Cloud Representation</vt:lpstr>
      <vt:lpstr>Word Cloud Representation</vt:lpstr>
      <vt:lpstr>Word Cloud Representation</vt:lpstr>
      <vt:lpstr>Word Cloud Representation</vt:lpstr>
      <vt:lpstr>Word Cloud Representation</vt:lpstr>
      <vt:lpstr>Plot Radar Chart</vt:lpstr>
      <vt:lpstr>Plot Radar Chart</vt:lpstr>
      <vt:lpstr>Extracting Features from cleaned comments</vt:lpstr>
      <vt:lpstr>Extracting Features from cleaned comments</vt:lpstr>
      <vt:lpstr>Splitting our dataset into Training and Validation Set </vt:lpstr>
      <vt:lpstr>Splitting our dataset into Training and Validation Set</vt:lpstr>
      <vt:lpstr>Splitting our dataset into Training and Validation Set</vt:lpstr>
      <vt:lpstr>Splitting our dataset into Training and Validation Set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Applying Machine Learning Models</vt:lpstr>
      <vt:lpstr>Model Comparison </vt:lpstr>
      <vt:lpstr>Model Comparison</vt:lpstr>
      <vt:lpstr>Evaluating the model</vt:lpstr>
      <vt:lpstr>Evaluating the model</vt:lpstr>
      <vt:lpstr>Comparison Graph</vt:lpstr>
      <vt:lpstr>Comparison Graph</vt:lpstr>
      <vt:lpstr>Playing around with auto-sklearn</vt:lpstr>
      <vt:lpstr>Playing around with auto-sklearn</vt:lpstr>
      <vt:lpstr>Playing around with auto-sklearn</vt:lpstr>
      <vt:lpstr>Playing around with auto-sklearn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Praram 9 Hospital</dc:title>
  <dc:creator>Sirichai Chotichatmala</dc:creator>
  <cp:lastModifiedBy>Sirichai Chotichatmala</cp:lastModifiedBy>
  <cp:revision>42</cp:revision>
  <dcterms:created xsi:type="dcterms:W3CDTF">2020-04-22T16:26:05Z</dcterms:created>
  <dcterms:modified xsi:type="dcterms:W3CDTF">2020-04-23T15:28:17Z</dcterms:modified>
</cp:coreProperties>
</file>